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60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07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52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61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8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2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1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31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0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hyperlink" Target="https://website.com/assets/image/file.php?cmd=ls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6" y="7392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7450"/>
              </a:lnSpc>
              <a:buNone/>
            </a:pPr>
            <a:r>
              <a:rPr lang="fa-IR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متد های </a:t>
            </a:r>
            <a:r>
              <a:rPr lang="fa-IR" sz="4400" b="1" dirty="0">
                <a:solidFill>
                  <a:srgbClr val="B60630"/>
                </a:solidFill>
                <a:latin typeface="Spline Sans Bold" pitchFamily="34" charset="0"/>
                <a:ea typeface="Spline Sans Bold" pitchFamily="34" charset="-122"/>
              </a:rPr>
              <a:t>تست</a:t>
            </a:r>
            <a:r>
              <a:rPr lang="fa-IR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 و </a:t>
            </a:r>
            <a:r>
              <a:rPr lang="fa-IR" sz="4400" b="1" dirty="0">
                <a:solidFill>
                  <a:schemeClr val="accent6">
                    <a:lumMod val="75000"/>
                  </a:schemeClr>
                </a:solidFill>
                <a:latin typeface="Spline Sans Bold" pitchFamily="34" charset="0"/>
                <a:ea typeface="Spline Sans Bold" pitchFamily="34" charset="-122"/>
              </a:rPr>
              <a:t>نفوذ</a:t>
            </a:r>
            <a:r>
              <a:rPr lang="fa-IR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 وب سایت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4037" y="2110858"/>
            <a:ext cx="7415927" cy="3739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با سلام محمد ایروانی هستم </a:t>
            </a:r>
          </a:p>
          <a:p>
            <a:pPr marL="0" indent="0" algn="r">
              <a:lnSpc>
                <a:spcPts val="310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در اینجا ما چند تا از محبوب ترین متد های تست و نفوذ وبسایت که شامل </a:t>
            </a: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Xss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Sql</a:t>
            </a:r>
            <a:r>
              <a:rPr lang="en-US" sz="2000" dirty="0">
                <a:solidFill>
                  <a:schemeClr val="bg1"/>
                </a:solidFill>
              </a:rPr>
              <a:t> injection</a:t>
            </a: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Page Admin</a:t>
            </a:r>
          </a:p>
          <a:p>
            <a:pPr marL="457200" indent="-457200">
              <a:lnSpc>
                <a:spcPts val="3100"/>
              </a:lnSpc>
              <a:buFont typeface="+mj-lt"/>
              <a:buAutoNum type="arabicPeriod"/>
            </a:pPr>
            <a:r>
              <a:rPr lang="en-US" sz="20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RFU</a:t>
            </a:r>
            <a:endParaRPr lang="fa-IR" sz="2000" dirty="0">
              <a:solidFill>
                <a:schemeClr val="bg1"/>
              </a:solidFill>
            </a:endParaRPr>
          </a:p>
          <a:p>
            <a:pPr marL="0" indent="0" algn="r">
              <a:lnSpc>
                <a:spcPts val="3100"/>
              </a:lnSpc>
              <a:buNone/>
            </a:pPr>
            <a:endParaRPr lang="fa-IR" sz="2000" dirty="0">
              <a:solidFill>
                <a:schemeClr val="bg1"/>
              </a:solidFill>
            </a:endParaRPr>
          </a:p>
          <a:p>
            <a:pPr marL="0" indent="0" algn="r">
              <a:lnSpc>
                <a:spcPts val="3100"/>
              </a:lnSpc>
              <a:buNone/>
            </a:pPr>
            <a:r>
              <a:rPr lang="fa-IR" sz="2000" dirty="0">
                <a:solidFill>
                  <a:schemeClr val="bg1"/>
                </a:solidFill>
              </a:rPr>
              <a:t> رو یاد میدیم که چطور انجام بدید و چطور از اون پیشگیری کنید 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B9567-812A-AEA5-E1DB-AD0C4E776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80" y="867641"/>
            <a:ext cx="5371240" cy="6494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FA291F-8341-852D-050B-43099455C1C0}"/>
              </a:ext>
            </a:extLst>
          </p:cNvPr>
          <p:cNvSpPr txBox="1"/>
          <p:nvPr/>
        </p:nvSpPr>
        <p:spPr>
          <a:xfrm>
            <a:off x="914399" y="6438629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 : MalBo.ir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Created By Mohammad </a:t>
            </a:r>
            <a:r>
              <a:rPr lang="en-US" dirty="0" err="1">
                <a:solidFill>
                  <a:schemeClr val="bg1"/>
                </a:solidFill>
              </a:rPr>
              <a:t>Irvani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15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524" y="850821"/>
            <a:ext cx="7610951" cy="1216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fa-IR" sz="3800" dirty="0">
                <a:solidFill>
                  <a:schemeClr val="bg1"/>
                </a:solidFill>
              </a:rPr>
              <a:t>منابع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66524" y="2396133"/>
            <a:ext cx="7610951" cy="3111049"/>
          </a:xfrm>
          <a:prstGeom prst="roundRect">
            <a:avLst>
              <a:gd name="adj" fmla="val 659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4144" y="2403753"/>
            <a:ext cx="7595711" cy="6284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93100" y="2542699"/>
            <a:ext cx="335613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93100" y="2542699"/>
            <a:ext cx="715780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pentestcore.com</a:t>
            </a:r>
          </a:p>
        </p:txBody>
      </p:sp>
      <p:sp>
        <p:nvSpPr>
          <p:cNvPr id="8" name="Shape 5"/>
          <p:cNvSpPr/>
          <p:nvPr/>
        </p:nvSpPr>
        <p:spPr>
          <a:xfrm>
            <a:off x="774144" y="3032165"/>
            <a:ext cx="7595711" cy="7196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93100" y="3171111"/>
            <a:ext cx="715780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7learn.com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74144" y="3890726"/>
            <a:ext cx="7595711" cy="7487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93100" y="4089857"/>
            <a:ext cx="335613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wikipedia.org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74144" y="4953714"/>
            <a:ext cx="7595711" cy="10515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93100" y="4877720"/>
            <a:ext cx="335613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faradars.org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E4668-FC25-3EE3-67A1-F9AF08E2BF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91" r="12091"/>
          <a:stretch/>
        </p:blipFill>
        <p:spPr>
          <a:xfrm>
            <a:off x="9933688" y="1123119"/>
            <a:ext cx="3922568" cy="59334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105" y="1642705"/>
            <a:ext cx="4944189" cy="49441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9262" y="941666"/>
            <a:ext cx="762547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4800"/>
              </a:lnSpc>
              <a:buNone/>
            </a:pPr>
            <a:r>
              <a:rPr lang="fa-IR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باگ </a:t>
            </a: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 XSS</a:t>
            </a:r>
            <a:endParaRPr lang="en-US"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F4B19F-C6BD-B72B-CEAD-2B7100BDA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4" r="26989"/>
          <a:stretch/>
        </p:blipFill>
        <p:spPr>
          <a:xfrm>
            <a:off x="9250015" y="1129491"/>
            <a:ext cx="5274368" cy="59706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27C6EF-8983-ED8A-071C-54AC5C5FC4C0}"/>
              </a:ext>
            </a:extLst>
          </p:cNvPr>
          <p:cNvSpPr txBox="1"/>
          <p:nvPr/>
        </p:nvSpPr>
        <p:spPr>
          <a:xfrm>
            <a:off x="604123" y="2014612"/>
            <a:ext cx="7625477" cy="544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باگ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xss</a:t>
            </a: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 مخفف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Cross site scripting</a:t>
            </a: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 میباشد که از سال 1996 و سال های اولیه صفحات وبسایت ها باز میگردد.</a:t>
            </a: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در این متد نفوذگر یا هکر تغییراتی در کد های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html –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css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 –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js</a:t>
            </a: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 انجام میده که به عنوان مثال در ورودی های جست و جوی سایت یا نظر سنجی ها و یا کامنت ها این کد تزریق میشود .</a:t>
            </a: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درواقع نفوذگر پیلود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js</a:t>
            </a: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 خودش رو روی سایت اجرا میکنه که در اینجا چند نمونه پیلود مثال میزنم : 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E0E4E6"/>
              </a:solidFill>
              <a:effectLst/>
              <a:uLnTx/>
              <a:uFillTx/>
              <a:latin typeface="Barlow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700" b="0" i="0" u="none" strike="noStrike" kern="1200" cap="none" spc="0" normalizeH="0" baseline="0" noProof="0" dirty="0">
              <a:ln>
                <a:noFill/>
              </a:ln>
              <a:solidFill>
                <a:srgbClr val="E0E4E6"/>
              </a:solidFill>
              <a:effectLst/>
              <a:uLnTx/>
              <a:uFillTx/>
              <a:latin typeface="Barlow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=x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onerror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=alert(cookie) &gt;</a:t>
            </a:r>
          </a:p>
          <a:p>
            <a:pPr marL="0" marR="0" lvl="0" indent="0" algn="l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javascript:alert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(cookie)</a:t>
            </a:r>
          </a:p>
          <a:p>
            <a:pPr marL="0" marR="0" lvl="0" indent="0" algn="l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"&gt;&lt;script&gt; alert(/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xss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/); &lt;/script&gt;&lt;"</a:t>
            </a:r>
          </a:p>
          <a:p>
            <a:pPr marL="0" marR="0" lvl="0" indent="0" algn="l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svg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/onload=prompt(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document.cookie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)&gt;</a:t>
            </a:r>
            <a:endParaRPr kumimoji="0" lang="fa-IR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در مثال های بالا نفوذگر بعد از اینکه پیلود خودش رو تزریق میکنه منتظر میشه تا افرادی که اون سایت رو باز میکنند اطلاعات کوکی های کاربر برای نفوذگر ارسال بشه و نفوذگر میتونه با حساب کاربری اون شخص در سایت لاگین کنه </a:t>
            </a:r>
            <a:r>
              <a:rPr lang="fa-IR" sz="1700" dirty="0">
                <a:solidFill>
                  <a:prstClr val="white"/>
                </a:solidFill>
                <a:latin typeface="Calibri" panose="020F0502020204030204"/>
                <a:cs typeface="Arial" panose="020B0604020202020204" pitchFamily="34" charset="0"/>
              </a:rPr>
              <a:t>و هکر امکان این رو داره که یه صفحه جعلی بسازه و اطلاعات برای هکر ارسال بشه به جای اینکه برای سرور اصلی ارسال بشه یا صفحه رو کامل دفیس کنه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73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105" y="1642705"/>
            <a:ext cx="4944189" cy="49441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9262" y="941666"/>
            <a:ext cx="762547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4800"/>
              </a:lnSpc>
              <a:buNone/>
            </a:pPr>
            <a:r>
              <a:rPr lang="fa-IR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جلوگیری از باگ </a:t>
            </a: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 XSS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7C6EF-8983-ED8A-071C-54AC5C5FC4C0}"/>
              </a:ext>
            </a:extLst>
          </p:cNvPr>
          <p:cNvSpPr txBox="1"/>
          <p:nvPr/>
        </p:nvSpPr>
        <p:spPr>
          <a:xfrm>
            <a:off x="604123" y="2014612"/>
            <a:ext cx="7625477" cy="5087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700" dirty="0">
                <a:solidFill>
                  <a:prstClr val="white"/>
                </a:solidFill>
                <a:latin typeface="Calibri" panose="020F0502020204030204"/>
              </a:rPr>
              <a:t>فیلتر کردن تمام ورودی هایی که متن در صفحه چاپ میشود از جمله : </a:t>
            </a:r>
          </a:p>
          <a:p>
            <a:pPr marL="342900" marR="0" lvl="0" indent="-34290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سرچ سایت</a:t>
            </a:r>
          </a:p>
          <a:p>
            <a:pPr marL="342900" marR="0" lvl="0" indent="-34290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a-IR" sz="1700" dirty="0">
                <a:solidFill>
                  <a:prstClr val="white"/>
                </a:solidFill>
                <a:latin typeface="Calibri" panose="020F0502020204030204"/>
              </a:rPr>
              <a:t>فرم ثبت نام </a:t>
            </a:r>
          </a:p>
          <a:p>
            <a:pPr marL="342900" marR="0" lvl="0" indent="-34290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کامنت ها </a:t>
            </a:r>
          </a:p>
          <a:p>
            <a:pPr marL="342900" marR="0" lvl="0" indent="-34290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a-IR" sz="1700" dirty="0">
                <a:solidFill>
                  <a:prstClr val="white"/>
                </a:solidFill>
                <a:latin typeface="Calibri" panose="020F0502020204030204"/>
              </a:rPr>
              <a:t>تیکت ها</a:t>
            </a:r>
          </a:p>
          <a:p>
            <a:pPr marR="0" lvl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a-IR" sz="1700" dirty="0">
                <a:solidFill>
                  <a:prstClr val="white"/>
                </a:solidFill>
                <a:latin typeface="Calibri" panose="020F0502020204030204"/>
              </a:rPr>
              <a:t>و هر ورودی دیگه ای که بسته به موضوع سایت از کاربر گرفته میشود رو باید کنترل کنیم که کارکتر های مخرب در داخل ان نباشد از جمله : </a:t>
            </a:r>
          </a:p>
          <a:p>
            <a:pPr marR="0" lvl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a-IR" sz="1700" dirty="0">
                <a:solidFill>
                  <a:prstClr val="white"/>
                </a:solidFill>
                <a:latin typeface="Calibri" panose="020F0502020204030204"/>
              </a:rPr>
              <a:t>"</a:t>
            </a:r>
          </a:p>
          <a:p>
            <a:pPr marR="0" lvl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</a:rPr>
              <a:t>‘</a:t>
            </a:r>
          </a:p>
          <a:p>
            <a:pPr marR="0" lvl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</a:rPr>
              <a:t>(</a:t>
            </a:r>
          </a:p>
          <a:p>
            <a:pPr marR="0" lvl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</a:rPr>
              <a:t>)</a:t>
            </a:r>
          </a:p>
          <a:p>
            <a:pPr marR="0" lvl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</a:rPr>
              <a:t>&lt;</a:t>
            </a:r>
          </a:p>
          <a:p>
            <a:pPr marR="0" lvl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</a:rPr>
              <a:t>&gt;</a:t>
            </a:r>
          </a:p>
          <a:p>
            <a:pPr marR="0" lvl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a-IR" sz="1700" dirty="0">
                <a:solidFill>
                  <a:prstClr val="white"/>
                </a:solidFill>
                <a:latin typeface="Calibri" panose="020F0502020204030204"/>
              </a:rPr>
              <a:t>و بسته به فریمورک یا زبانی که در سمت بک اند استفاده میکنیم باید ورودی رو کنترل کنیم</a:t>
            </a:r>
            <a:endParaRPr lang="en-US" sz="17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A41A3-9AFB-5B7E-10B8-4CE0C6208B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27" r="23311"/>
          <a:stretch/>
        </p:blipFill>
        <p:spPr>
          <a:xfrm>
            <a:off x="9415105" y="1537842"/>
            <a:ext cx="4944189" cy="51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8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105" y="1642705"/>
            <a:ext cx="4944189" cy="49441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9262" y="941666"/>
            <a:ext cx="762547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4800"/>
              </a:lnSpc>
              <a:buNone/>
            </a:pPr>
            <a:r>
              <a:rPr lang="fa-IR" sz="3600" dirty="0">
                <a:solidFill>
                  <a:schemeClr val="bg1"/>
                </a:solidFill>
              </a:rPr>
              <a:t>باگ </a:t>
            </a:r>
            <a:r>
              <a:rPr lang="en-US" sz="3600" dirty="0" err="1">
                <a:solidFill>
                  <a:schemeClr val="bg1"/>
                </a:solidFill>
              </a:rPr>
              <a:t>Sql</a:t>
            </a:r>
            <a:r>
              <a:rPr lang="en-US" sz="3600" dirty="0">
                <a:solidFill>
                  <a:schemeClr val="bg1"/>
                </a:solidFill>
              </a:rPr>
              <a:t> injection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7C6EF-8983-ED8A-071C-54AC5C5FC4C0}"/>
              </a:ext>
            </a:extLst>
          </p:cNvPr>
          <p:cNvSpPr txBox="1"/>
          <p:nvPr/>
        </p:nvSpPr>
        <p:spPr>
          <a:xfrm>
            <a:off x="604123" y="2014612"/>
            <a:ext cx="7625477" cy="507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600" b="0" i="0" dirty="0">
                <a:solidFill>
                  <a:schemeClr val="bg1"/>
                </a:solidFill>
                <a:effectLst/>
                <a:latin typeface="iransansxv"/>
              </a:rPr>
              <a:t>اواخر دهه 90، زمانی که اینترنت تازه داشت پا می‌گرفت و وب‌سایت‌ها ساده و ابتدایی بودن.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iransansxv"/>
              </a:rPr>
              <a:t>SQL، </a:t>
            </a:r>
            <a:r>
              <a:rPr lang="fa-IR" sz="1600" b="0" i="0" dirty="0">
                <a:solidFill>
                  <a:schemeClr val="bg1"/>
                </a:solidFill>
                <a:effectLst/>
                <a:latin typeface="iransansxv"/>
              </a:rPr>
              <a:t>یک زبان پرسش و جستجوی پایگاه داده است که به برنامه‌نویسان این امکان رو می‌ده تا داده‌ها رو مدیریت و دستکاری کنن.</a:t>
            </a: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600" u="none" strike="noStrike" kern="1200" cap="none" spc="0" normalizeH="0" baseline="0" noProof="0" dirty="0">
              <a:ln>
                <a:noFill/>
              </a:ln>
              <a:solidFill>
                <a:srgbClr val="2A3554"/>
              </a:solidFill>
              <a:uLnTx/>
              <a:uFillTx/>
              <a:latin typeface="iransansxv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در این متد نفوذگر یا هکر تغییراتی در کوعری های وبسایت اجرا میکنند برای مثال بهتر </a:t>
            </a:r>
            <a:endParaRPr lang="fa-IR" sz="17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SELECT * FROM students WHERE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studentId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 = 117;</a:t>
            </a:r>
            <a:endParaRPr kumimoji="0" lang="fa-IR" sz="1700" b="0" i="0" u="none" strike="noStrike" kern="1200" cap="none" spc="0" normalizeH="0" baseline="0" noProof="0" dirty="0">
              <a:ln>
                <a:noFill/>
              </a:ln>
              <a:solidFill>
                <a:srgbClr val="E0E4E6"/>
              </a:solidFill>
              <a:effectLst/>
              <a:uLnTx/>
              <a:uFillTx/>
              <a:latin typeface="Barlow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sz="1700" dirty="0">
              <a:solidFill>
                <a:srgbClr val="E0E4E6"/>
              </a:solidFill>
              <a:latin typeface="Barlow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700" dirty="0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کوعری بالا اطلاعات دانشجوی 117 رو برمیگردونه که عدد 117 از ورودی گرفته شده</a:t>
            </a: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هکر میاد </a:t>
            </a:r>
            <a:r>
              <a:rPr lang="fa-IR" sz="1700" dirty="0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و به جای اینکه 117 رو ارسال کنه مقدار 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117 OR 1=1</a:t>
            </a:r>
            <a:r>
              <a:rPr lang="fa-IR" sz="1700" dirty="0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 رو ارسال میکنه و کوعری ما تمام لیست دانشجو ها رو برمیگردونه با تمامی اطلاعات شون و هکر الان یه لیست کاملی از لیست دانشجو ها با اطلاعات شون داره </a:t>
            </a: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700" b="0" i="0" u="none" strike="noStrike" kern="1200" cap="none" spc="0" normalizeH="0" baseline="0" noProof="0" dirty="0">
              <a:ln>
                <a:noFill/>
              </a:ln>
              <a:solidFill>
                <a:srgbClr val="E0E4E6"/>
              </a:solidFill>
              <a:effectLst/>
              <a:uLnTx/>
              <a:uFillTx/>
              <a:latin typeface="Barlow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700" dirty="0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یک اسکریپت به اسم </a:t>
            </a:r>
            <a:r>
              <a:rPr lang="en-US" sz="1700" dirty="0" err="1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sql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 map</a:t>
            </a:r>
            <a:r>
              <a:rPr lang="fa-IR" sz="1700" dirty="0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 هست که ورودی وبسایت رو بهش میدیم و خودش کوعری ها رو تست میکنه برای باگ یابی و اگر باگ </a:t>
            </a:r>
            <a:r>
              <a:rPr lang="en-US" sz="1700" dirty="0" err="1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sql</a:t>
            </a:r>
            <a:r>
              <a:rPr lang="fa-IR" sz="1700" dirty="0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 پیدا کنه تمامی اطلاعات اون سایت رو برای ما نمایش میده </a:t>
            </a:r>
            <a:endParaRPr kumimoji="0" lang="fa-IR" sz="1700" b="0" i="0" u="none" strike="noStrike" kern="1200" cap="none" spc="0" normalizeH="0" baseline="0" noProof="0" dirty="0">
              <a:ln>
                <a:noFill/>
              </a:ln>
              <a:solidFill>
                <a:srgbClr val="E0E4E6"/>
              </a:solidFill>
              <a:effectLst/>
              <a:uLnTx/>
              <a:uFillTx/>
              <a:latin typeface="Barlow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11443-FA1A-79BC-DC15-C9861FA31D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05" r="23874"/>
          <a:stretch/>
        </p:blipFill>
        <p:spPr>
          <a:xfrm>
            <a:off x="9325773" y="1642705"/>
            <a:ext cx="5122852" cy="5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3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105" y="1642705"/>
            <a:ext cx="4944189" cy="49441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9262" y="941666"/>
            <a:ext cx="762547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4800"/>
              </a:lnSpc>
              <a:buNone/>
            </a:pPr>
            <a:r>
              <a:rPr lang="fa-IR" sz="3600" dirty="0">
                <a:solidFill>
                  <a:schemeClr val="bg1"/>
                </a:solidFill>
              </a:rPr>
              <a:t>جلوگیری از باگ </a:t>
            </a:r>
            <a:r>
              <a:rPr lang="en-US" sz="3600" dirty="0" err="1">
                <a:solidFill>
                  <a:schemeClr val="bg1"/>
                </a:solidFill>
              </a:rPr>
              <a:t>Sql</a:t>
            </a:r>
            <a:r>
              <a:rPr lang="en-US" sz="3600" dirty="0">
                <a:solidFill>
                  <a:schemeClr val="bg1"/>
                </a:solidFill>
              </a:rPr>
              <a:t> injection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7C6EF-8983-ED8A-071C-54AC5C5FC4C0}"/>
              </a:ext>
            </a:extLst>
          </p:cNvPr>
          <p:cNvSpPr txBox="1"/>
          <p:nvPr/>
        </p:nvSpPr>
        <p:spPr>
          <a:xfrm>
            <a:off x="604123" y="2014612"/>
            <a:ext cx="7625477" cy="292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برای جلوگیری از باگ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sql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 injection</a:t>
            </a: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 باز </a:t>
            </a:r>
            <a:r>
              <a:rPr lang="fa-IR" sz="1700" dirty="0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هم باید ورودی ها رو کنترل کنیم که کاربر کارتر های غیر مجاز وارد نکند و بستگی به فریمورک و زبانی که در سمت بک اند استفاده کردیم تا کوعری ها رو اجرا کنه هم داره .</a:t>
            </a: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sz="1700" dirty="0">
              <a:solidFill>
                <a:srgbClr val="E0E4E6"/>
              </a:solidFill>
              <a:latin typeface="Barlow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70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برای مثال در زبان </a:t>
            </a:r>
            <a:r>
              <a:rPr lang="en-US" sz="1700" dirty="0" err="1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php</a:t>
            </a:r>
            <a:r>
              <a:rPr lang="fa-IR" sz="1700" dirty="0">
                <a:solidFill>
                  <a:srgbClr val="E0E4E6"/>
                </a:solidFill>
                <a:latin typeface="Barlow" pitchFamily="34" charset="0"/>
                <a:cs typeface="Arial" panose="020B0604020202020204" pitchFamily="34" charset="0"/>
              </a:rPr>
              <a:t> به این شکل عمل میکنیم :</a:t>
            </a: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sz="1700" dirty="0">
              <a:solidFill>
                <a:srgbClr val="E0E4E6"/>
              </a:solidFill>
              <a:latin typeface="Barlow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sz="1700" dirty="0">
              <a:solidFill>
                <a:srgbClr val="E0E4E6"/>
              </a:solidFill>
              <a:latin typeface="Barlow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700" b="0" i="0" u="none" strike="noStrike" kern="1200" cap="none" spc="0" normalizeH="0" baseline="0" noProof="0" dirty="0">
              <a:ln>
                <a:noFill/>
              </a:ln>
              <a:solidFill>
                <a:srgbClr val="E0E4E6"/>
              </a:solidFill>
              <a:effectLst/>
              <a:uLnTx/>
              <a:uFillTx/>
              <a:latin typeface="Barlow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8F932-EB31-C60B-DBFE-43AD40BC7263}"/>
              </a:ext>
            </a:extLst>
          </p:cNvPr>
          <p:cNvSpPr txBox="1"/>
          <p:nvPr/>
        </p:nvSpPr>
        <p:spPr>
          <a:xfrm>
            <a:off x="604123" y="4222767"/>
            <a:ext cx="73152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&lt;?</a:t>
            </a:r>
            <a:r>
              <a:rPr lang="en-US" sz="1400" dirty="0" err="1">
                <a:solidFill>
                  <a:schemeClr val="bg1"/>
                </a:solidFill>
              </a:rPr>
              <a:t>php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$conn = new </a:t>
            </a:r>
            <a:r>
              <a:rPr lang="en-US" sz="1400" dirty="0" err="1">
                <a:solidFill>
                  <a:schemeClr val="bg1"/>
                </a:solidFill>
              </a:rPr>
              <a:t>mysqli</a:t>
            </a:r>
            <a:r>
              <a:rPr lang="en-US" sz="1400" dirty="0">
                <a:solidFill>
                  <a:schemeClr val="bg1"/>
                </a:solidFill>
              </a:rPr>
              <a:t>("localhost", "username", "password", "database");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$username = $conn-&gt;</a:t>
            </a:r>
            <a:r>
              <a:rPr lang="en-US" sz="1400" dirty="0" err="1">
                <a:solidFill>
                  <a:schemeClr val="bg1"/>
                </a:solidFill>
              </a:rPr>
              <a:t>real_escape_string</a:t>
            </a:r>
            <a:r>
              <a:rPr lang="en-US" sz="1400" dirty="0">
                <a:solidFill>
                  <a:schemeClr val="bg1"/>
                </a:solidFill>
              </a:rPr>
              <a:t>($_POST['username']);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$password = $conn-&gt;</a:t>
            </a:r>
            <a:r>
              <a:rPr lang="en-US" sz="1400" dirty="0" err="1">
                <a:solidFill>
                  <a:schemeClr val="bg1"/>
                </a:solidFill>
              </a:rPr>
              <a:t>real_escape_string</a:t>
            </a:r>
            <a:r>
              <a:rPr lang="en-US" sz="1400" dirty="0">
                <a:solidFill>
                  <a:schemeClr val="bg1"/>
                </a:solidFill>
              </a:rPr>
              <a:t>($_POST['password’]);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$</a:t>
            </a:r>
            <a:r>
              <a:rPr lang="en-US" sz="1400" dirty="0" err="1">
                <a:solidFill>
                  <a:schemeClr val="bg1"/>
                </a:solidFill>
              </a:rPr>
              <a:t>sql</a:t>
            </a:r>
            <a:r>
              <a:rPr lang="en-US" sz="1400" dirty="0">
                <a:solidFill>
                  <a:schemeClr val="bg1"/>
                </a:solidFill>
              </a:rPr>
              <a:t> = "SELECT * FROM users WHERE username = '$username' AND password = '$password’”;</a:t>
            </a:r>
          </a:p>
          <a:p>
            <a:r>
              <a:rPr lang="en-US" sz="1400" dirty="0">
                <a:solidFill>
                  <a:schemeClr val="bg1"/>
                </a:solidFill>
              </a:rPr>
              <a:t>$result = $conn-&gt;query($</a:t>
            </a:r>
            <a:r>
              <a:rPr lang="en-US" sz="1400" dirty="0" err="1">
                <a:solidFill>
                  <a:schemeClr val="bg1"/>
                </a:solidFill>
              </a:rPr>
              <a:t>sql</a:t>
            </a:r>
            <a:r>
              <a:rPr lang="en-US" sz="1400" dirty="0">
                <a:solidFill>
                  <a:schemeClr val="bg1"/>
                </a:solidFill>
              </a:rPr>
              <a:t>);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if ($result-&gt;</a:t>
            </a:r>
            <a:r>
              <a:rPr lang="en-US" sz="1400" dirty="0" err="1">
                <a:solidFill>
                  <a:schemeClr val="bg1"/>
                </a:solidFill>
              </a:rPr>
              <a:t>num_rows</a:t>
            </a:r>
            <a:r>
              <a:rPr lang="en-US" sz="1400" dirty="0">
                <a:solidFill>
                  <a:schemeClr val="bg1"/>
                </a:solidFill>
              </a:rPr>
              <a:t> &gt; 0)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echo "success";</a:t>
            </a:r>
          </a:p>
          <a:p>
            <a:r>
              <a:rPr lang="en-US" sz="1400" dirty="0">
                <a:solidFill>
                  <a:schemeClr val="bg1"/>
                </a:solidFill>
              </a:rPr>
              <a:t>} else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echo "error";</a:t>
            </a:r>
          </a:p>
          <a:p>
            <a:r>
              <a:rPr lang="en-US" sz="1400" dirty="0">
                <a:solidFill>
                  <a:schemeClr val="bg1"/>
                </a:solidFill>
              </a:rPr>
              <a:t>}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$conn-&gt;close();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?&gt;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DF812-F266-AA85-E790-AC6F8C3820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31" r="16483"/>
          <a:stretch/>
        </p:blipFill>
        <p:spPr>
          <a:xfrm>
            <a:off x="9304734" y="1292186"/>
            <a:ext cx="5164930" cy="58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105" y="1642705"/>
            <a:ext cx="4944189" cy="49441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9262" y="941666"/>
            <a:ext cx="762547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4800"/>
              </a:lnSpc>
              <a:buNone/>
            </a:pPr>
            <a:r>
              <a:rPr lang="fa-IR" sz="3600" dirty="0">
                <a:solidFill>
                  <a:schemeClr val="bg1"/>
                </a:solidFill>
              </a:rPr>
              <a:t>باگ </a:t>
            </a:r>
            <a:r>
              <a:rPr lang="en-US" sz="3600" dirty="0">
                <a:solidFill>
                  <a:schemeClr val="bg1"/>
                </a:solidFill>
              </a:rPr>
              <a:t>Page Admin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7C6EF-8983-ED8A-071C-54AC5C5FC4C0}"/>
              </a:ext>
            </a:extLst>
          </p:cNvPr>
          <p:cNvSpPr txBox="1"/>
          <p:nvPr/>
        </p:nvSpPr>
        <p:spPr>
          <a:xfrm>
            <a:off x="604123" y="2217378"/>
            <a:ext cx="7625477" cy="365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با استفاده از این باگ نفوذگر می تواند صفحه ادمین را دور بزند</a:t>
            </a:r>
            <a:r>
              <a:rPr lang="en-US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!</a:t>
            </a:r>
            <a:r>
              <a:rPr lang="fa-IR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20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E3E3E3"/>
              </a:solidFill>
              <a:latin typeface="Courier New" panose="02070309020205020404" pitchFamily="49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بدون داشتن نام کاربری و رمز عبور به راحتی وارد پنل مدیریت شود به صورتی که در فیلد نام کاربری و رمز عبور عبارت</a:t>
            </a:r>
            <a:endParaRPr lang="en-US" sz="20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sz="2000" dirty="0">
              <a:solidFill>
                <a:srgbClr val="E3E3E3"/>
              </a:solidFill>
              <a:latin typeface="Courier New" panose="02070309020205020404" pitchFamily="49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E3E3E3"/>
                </a:solidFill>
                <a:latin typeface="Courier New" panose="02070309020205020404" pitchFamily="49" charset="0"/>
              </a:rPr>
              <a:t>' or ''='</a:t>
            </a: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i="0" dirty="0">
              <a:solidFill>
                <a:srgbClr val="E3E3E3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را وارد کرده و به صفحه مدیریت وارد می شود که این مسئله با به اشتباه انداختن دیتابیس به وجود می اید و از زیر مجموعه های باگ  </a:t>
            </a:r>
            <a:r>
              <a:rPr lang="en-US" sz="2000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US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injection </a:t>
            </a:r>
            <a:r>
              <a:rPr lang="fa-IR" sz="2000" dirty="0">
                <a:solidFill>
                  <a:schemeClr val="bg1"/>
                </a:solidFill>
              </a:rPr>
              <a:t> به حساب می آید و نفوذگر به پنل ادمین دسترسی پیدا میکند</a:t>
            </a:r>
            <a:endParaRPr kumimoji="0" lang="fa-I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rlow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FBFCE-B1EA-251D-FA8F-45290FF21B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78" t="12752" r="32955" b="13005"/>
          <a:stretch/>
        </p:blipFill>
        <p:spPr>
          <a:xfrm>
            <a:off x="9292765" y="1292186"/>
            <a:ext cx="5188868" cy="577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105" y="1642705"/>
            <a:ext cx="4944189" cy="49441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9262" y="941666"/>
            <a:ext cx="762547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4800"/>
              </a:lnSpc>
              <a:buNone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fa-IR" sz="3600" dirty="0">
                <a:solidFill>
                  <a:schemeClr val="bg1"/>
                </a:solidFill>
              </a:rPr>
              <a:t>جلوگیری از باگ </a:t>
            </a:r>
            <a:r>
              <a:rPr lang="en-US" sz="3600" dirty="0">
                <a:solidFill>
                  <a:schemeClr val="bg1"/>
                </a:solidFill>
              </a:rPr>
              <a:t>Page Admin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7C6EF-8983-ED8A-071C-54AC5C5FC4C0}"/>
              </a:ext>
            </a:extLst>
          </p:cNvPr>
          <p:cNvSpPr txBox="1"/>
          <p:nvPr/>
        </p:nvSpPr>
        <p:spPr>
          <a:xfrm>
            <a:off x="604123" y="2217378"/>
            <a:ext cx="7625477" cy="773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در مقابله با این آسیب پذیری هم باید مثل </a:t>
            </a:r>
            <a:r>
              <a:rPr lang="en-US" sz="2000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sql</a:t>
            </a:r>
            <a:r>
              <a:rPr lang="en-US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injection </a:t>
            </a:r>
            <a:r>
              <a:rPr lang="fa-IR" dirty="0">
                <a:solidFill>
                  <a:srgbClr val="FFFFFF"/>
                </a:solidFill>
                <a:latin typeface="Calibri" panose="020F0502020204030204" pitchFamily="34" charset="0"/>
              </a:rPr>
              <a:t> عمل کنیم و تمامی ورودی ها رو کنترل و فیلتر کنیم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AF55FA-540D-E0F1-6D14-1B95A8E5F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861" y="3641580"/>
            <a:ext cx="6096000" cy="3419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A35CE-2569-77AC-54BB-8B898B13FB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14" r="23834"/>
          <a:stretch/>
        </p:blipFill>
        <p:spPr>
          <a:xfrm>
            <a:off x="9415104" y="1212187"/>
            <a:ext cx="4944189" cy="58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4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105" y="1642705"/>
            <a:ext cx="4944189" cy="49441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9262" y="453293"/>
            <a:ext cx="762547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4800"/>
              </a:lnSpc>
              <a:buNone/>
            </a:pPr>
            <a:r>
              <a:rPr lang="fa-IR" sz="3600" dirty="0">
                <a:solidFill>
                  <a:schemeClr val="bg1"/>
                </a:solidFill>
              </a:rPr>
              <a:t>باگ </a:t>
            </a:r>
            <a:r>
              <a:rPr lang="en-US" sz="36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RFU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7C6EF-8983-ED8A-071C-54AC5C5FC4C0}"/>
              </a:ext>
            </a:extLst>
          </p:cNvPr>
          <p:cNvSpPr txBox="1"/>
          <p:nvPr/>
        </p:nvSpPr>
        <p:spPr>
          <a:xfrm>
            <a:off x="681692" y="1327473"/>
            <a:ext cx="7780616" cy="616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u="none" strike="noStrike" kern="1200" cap="none" spc="0" normalizeH="0" baseline="0" noProof="0" dirty="0">
                <a:ln>
                  <a:noFill/>
                </a:ln>
                <a:solidFill>
                  <a:srgbClr val="E3E3E3"/>
                </a:solidFill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باگ </a:t>
            </a:r>
            <a:r>
              <a:rPr lang="en-US" sz="20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RFU </a:t>
            </a:r>
            <a:r>
              <a:rPr lang="fa-IR" sz="20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a-IR" sz="2000" u="none" strike="noStrike" kern="1200" cap="none" spc="0" normalizeH="0" baseline="0" noProof="0" dirty="0">
                <a:ln>
                  <a:noFill/>
                </a:ln>
                <a:solidFill>
                  <a:srgbClr val="E3E3E3"/>
                </a:solidFill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 </a:t>
            </a:r>
            <a:r>
              <a:rPr lang="fa-IR" sz="2000" dirty="0">
                <a:solidFill>
                  <a:srgbClr val="E3E3E3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که مخفف </a:t>
            </a:r>
            <a:r>
              <a:rPr lang="en-US" sz="20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remote file upload</a:t>
            </a:r>
            <a:r>
              <a:rPr lang="fa-IR" sz="20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a-IR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میباشد یکی از خطرناک ترین باگ های سمت سرور میباشد که نفوذگر یا هکر قادر به دسترسی کامل به وبسایت و دیتابیس میباشد</a:t>
            </a: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000" u="none" strike="noStrike" kern="1200" cap="none" spc="0" normalizeH="0" baseline="0" noProof="0" dirty="0">
              <a:ln>
                <a:noFill/>
              </a:ln>
              <a:solidFill>
                <a:srgbClr val="E3E3E3"/>
              </a:solidFill>
              <a:uLnTx/>
              <a:uFillTx/>
              <a:latin typeface="Courier New" panose="02070309020205020404" pitchFamily="49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  <a:cs typeface="Arial" panose="020B0604020202020204" pitchFamily="34" charset="0"/>
              </a:rPr>
              <a:t>این باگ در قسمت های اپلود فایل یا عکس رخ میدهد و نفوذگر به جای فایل سالم یک فایل مخرب یا </a:t>
            </a:r>
            <a:r>
              <a:rPr lang="en-US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  <a:cs typeface="Arial" panose="020B0604020202020204" pitchFamily="34" charset="0"/>
              </a:rPr>
              <a:t>shell</a:t>
            </a:r>
            <a:r>
              <a:rPr lang="fa-IR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  <a:cs typeface="Arial" panose="020B0604020202020204" pitchFamily="34" charset="0"/>
              </a:rPr>
              <a:t> اپلود میکنه که میتونه از اون دسترسی بگیره </a:t>
            </a: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000" u="none" strike="noStrike" kern="1200" cap="none" spc="0" normalizeH="0" baseline="0" noProof="0" dirty="0">
              <a:ln>
                <a:noFill/>
              </a:ln>
              <a:solidFill>
                <a:srgbClr val="E3E3E3"/>
              </a:solidFill>
              <a:uLnTx/>
              <a:uFillTx/>
              <a:latin typeface="Courier New" panose="02070309020205020404" pitchFamily="49" charset="0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  <a:cs typeface="Arial" panose="020B0604020202020204" pitchFamily="34" charset="0"/>
              </a:rPr>
              <a:t>به عنوان مثال یک فایل </a:t>
            </a:r>
            <a:r>
              <a:rPr lang="en-US" sz="2000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  <a:cs typeface="Arial" panose="020B0604020202020204" pitchFamily="34" charset="0"/>
              </a:rPr>
              <a:t>php</a:t>
            </a:r>
            <a:r>
              <a:rPr lang="fa-IR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  <a:cs typeface="Arial" panose="020B0604020202020204" pitchFamily="34" charset="0"/>
              </a:rPr>
              <a:t> با محتویات زیر رو در سرور اپلود میکنه و اگر محدودیتی نداشته باشه و فایل ما اپلود بشه ما میتونیم دستورات خودمون رو در اون اجرا کنیم </a:t>
            </a: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000" u="none" strike="noStrike" kern="1200" cap="none" spc="0" normalizeH="0" baseline="0" noProof="0" dirty="0">
              <a:ln>
                <a:noFill/>
              </a:ln>
              <a:solidFill>
                <a:srgbClr val="E3E3E3"/>
              </a:solidFill>
              <a:uLnTx/>
              <a:uFillTx/>
              <a:latin typeface="Courier New" panose="02070309020205020404" pitchFamily="49" charset="0"/>
              <a:ea typeface="+mn-ea"/>
              <a:cs typeface="Arial" panose="020B0604020202020204" pitchFamily="34" charset="0"/>
            </a:endParaRPr>
          </a:p>
          <a:p>
            <a:pPr marL="0" marR="0" lvl="0" indent="0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E3E3E3"/>
                </a:solidFill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&lt;?</a:t>
            </a:r>
            <a:r>
              <a:rPr kumimoji="0" 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E3E3E3"/>
                </a:solidFill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php</a:t>
            </a: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E3E3E3"/>
                </a:solidFill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 system($_GET["</a:t>
            </a:r>
            <a:r>
              <a:rPr kumimoji="0" 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E3E3E3"/>
                </a:solidFill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cmd</a:t>
            </a: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E3E3E3"/>
                </a:solidFill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"]); ?&gt;</a:t>
            </a:r>
          </a:p>
          <a:p>
            <a:pPr marL="0" marR="0" lvl="0" indent="0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i="0" dirty="0">
              <a:solidFill>
                <a:srgbClr val="E3E3E3"/>
              </a:solidFill>
              <a:effectLst/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000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  <a:cs typeface="Arial" panose="020B0604020202020204" pitchFamily="34" charset="0"/>
              </a:rPr>
              <a:t>تیکه کد بالا دستورات سیستمی را اجرا میکند و ما دسترسی کامل </a:t>
            </a:r>
            <a:r>
              <a:rPr lang="fa-IR" sz="2000" dirty="0">
                <a:solidFill>
                  <a:srgbClr val="E3E3E3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پیدا میکنیم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srgbClr val="E3E3E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Arial" panose="020B0604020202020204" pitchFamily="34" charset="0"/>
              </a:rPr>
              <a:t>به عنوان مثال : </a:t>
            </a:r>
          </a:p>
          <a:p>
            <a:pPr marL="0" marR="0" lvl="0" indent="0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rlow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  <a:hlinkClick r:id="rId5"/>
              </a:rPr>
              <a:t>https://website.com/assets/image/file.php?cmd=ls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rlow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bg1"/>
              </a:solidFill>
              <a:latin typeface="Barlow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اگر فایل خودمون رو اپلود کنیم یه همچین حالتی میشه و اگر دستور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ls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rlow" pitchFamily="34" charset="0"/>
                <a:ea typeface="+mn-ea"/>
                <a:cs typeface="Arial" panose="020B0604020202020204" pitchFamily="34" charset="0"/>
              </a:rPr>
              <a:t> رو اجرا کنیم تمامی فایل های اون پوشه رو برای ما به نمایش میزاره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B018B-BB31-D251-BDA7-B9186B2BC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763" y="1642704"/>
            <a:ext cx="5224727" cy="51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1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105" y="1642705"/>
            <a:ext cx="4944189" cy="494418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9262" y="453293"/>
            <a:ext cx="762547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4800"/>
              </a:lnSpc>
              <a:buNone/>
            </a:pPr>
            <a:r>
              <a:rPr lang="fa-IR" sz="3600" dirty="0">
                <a:solidFill>
                  <a:schemeClr val="bg1"/>
                </a:solidFill>
              </a:rPr>
              <a:t>جلوگیری از باگ </a:t>
            </a:r>
            <a:r>
              <a:rPr lang="en-US" sz="36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RFU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7C6EF-8983-ED8A-071C-54AC5C5FC4C0}"/>
              </a:ext>
            </a:extLst>
          </p:cNvPr>
          <p:cNvSpPr txBox="1"/>
          <p:nvPr/>
        </p:nvSpPr>
        <p:spPr>
          <a:xfrm>
            <a:off x="604123" y="1629751"/>
            <a:ext cx="7780616" cy="1136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000" dirty="0">
                <a:solidFill>
                  <a:schemeClr val="bg1"/>
                </a:solidFill>
                <a:latin typeface="Barlow" pitchFamily="34" charset="0"/>
                <a:cs typeface="Arial" panose="020B0604020202020204" pitchFamily="34" charset="0"/>
              </a:rPr>
              <a:t>برای جلوگیری از آسیب پذیری </a:t>
            </a:r>
            <a:r>
              <a:rPr lang="en-US" sz="20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RFU </a:t>
            </a:r>
            <a:r>
              <a:rPr lang="fa-IR" sz="20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a-IR" sz="2000" dirty="0">
                <a:solidFill>
                  <a:schemeClr val="bg1"/>
                </a:solidFill>
                <a:latin typeface="Barlow" pitchFamily="34" charset="0"/>
                <a:cs typeface="Arial" panose="020B0604020202020204" pitchFamily="34" charset="0"/>
              </a:rPr>
              <a:t> باید ورودی هایی که کاربر میتواند از آنها فایل آپلود کند را برسی کرده و فیلتر کرده و به عنوان مثال فقط از فرمت های عکس استفاده کند برای مثال در </a:t>
            </a:r>
            <a:r>
              <a:rPr lang="en-US" sz="2000" dirty="0" err="1">
                <a:solidFill>
                  <a:schemeClr val="bg1"/>
                </a:solidFill>
                <a:latin typeface="Barlow" pitchFamily="34" charset="0"/>
                <a:cs typeface="Arial" panose="020B0604020202020204" pitchFamily="34" charset="0"/>
              </a:rPr>
              <a:t>php</a:t>
            </a:r>
            <a:r>
              <a:rPr lang="fa-IR" sz="2000" dirty="0">
                <a:solidFill>
                  <a:schemeClr val="bg1"/>
                </a:solidFill>
                <a:latin typeface="Barlow" pitchFamily="34" charset="0"/>
                <a:cs typeface="Arial" panose="020B0604020202020204" pitchFamily="34" charset="0"/>
              </a:rPr>
              <a:t> از کد زیر میتوانیم استفاده کنیم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D817D-88D8-59DE-9555-61D079708CDB}"/>
              </a:ext>
            </a:extLst>
          </p:cNvPr>
          <p:cNvSpPr txBox="1"/>
          <p:nvPr/>
        </p:nvSpPr>
        <p:spPr>
          <a:xfrm>
            <a:off x="681692" y="3469574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&lt;?</a:t>
            </a:r>
            <a:r>
              <a:rPr lang="en-US" dirty="0" err="1">
                <a:solidFill>
                  <a:schemeClr val="bg1"/>
                </a:solidFill>
              </a:rPr>
              <a:t>php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if (</a:t>
            </a:r>
            <a:r>
              <a:rPr lang="en-US" dirty="0" err="1">
                <a:solidFill>
                  <a:schemeClr val="bg1"/>
                </a:solidFill>
              </a:rPr>
              <a:t>isset</a:t>
            </a:r>
            <a:r>
              <a:rPr lang="en-US" dirty="0">
                <a:solidFill>
                  <a:schemeClr val="bg1"/>
                </a:solidFill>
              </a:rPr>
              <a:t>($_FILES['image'])) {</a:t>
            </a:r>
          </a:p>
          <a:p>
            <a:r>
              <a:rPr lang="en-US" dirty="0">
                <a:solidFill>
                  <a:schemeClr val="bg1"/>
                </a:solidFill>
              </a:rPr>
              <a:t>    $</a:t>
            </a:r>
            <a:r>
              <a:rPr lang="en-US" dirty="0" err="1">
                <a:solidFill>
                  <a:schemeClr val="bg1"/>
                </a:solidFill>
              </a:rPr>
              <a:t>file_type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mime_content_type</a:t>
            </a:r>
            <a:r>
              <a:rPr lang="en-US" dirty="0">
                <a:solidFill>
                  <a:schemeClr val="bg1"/>
                </a:solidFill>
              </a:rPr>
              <a:t>($_FILES['image']['</a:t>
            </a:r>
            <a:r>
              <a:rPr lang="en-US" dirty="0" err="1">
                <a:solidFill>
                  <a:schemeClr val="bg1"/>
                </a:solidFill>
              </a:rPr>
              <a:t>tmp_name</a:t>
            </a:r>
            <a:r>
              <a:rPr lang="en-US" dirty="0">
                <a:solidFill>
                  <a:schemeClr val="bg1"/>
                </a:solidFill>
              </a:rPr>
              <a:t>']);</a:t>
            </a:r>
          </a:p>
          <a:p>
            <a:r>
              <a:rPr lang="en-US" dirty="0">
                <a:solidFill>
                  <a:schemeClr val="bg1"/>
                </a:solidFill>
              </a:rPr>
              <a:t>    $</a:t>
            </a:r>
            <a:r>
              <a:rPr lang="en-US" dirty="0" err="1">
                <a:solidFill>
                  <a:schemeClr val="bg1"/>
                </a:solidFill>
              </a:rPr>
              <a:t>allowed_types</a:t>
            </a:r>
            <a:r>
              <a:rPr lang="en-US" dirty="0">
                <a:solidFill>
                  <a:schemeClr val="bg1"/>
                </a:solidFill>
              </a:rPr>
              <a:t> = ['image/jpeg', 'image/</a:t>
            </a:r>
            <a:r>
              <a:rPr lang="en-US" dirty="0" err="1">
                <a:solidFill>
                  <a:schemeClr val="bg1"/>
                </a:solidFill>
              </a:rPr>
              <a:t>png</a:t>
            </a:r>
            <a:r>
              <a:rPr lang="en-US" dirty="0">
                <a:solidFill>
                  <a:schemeClr val="bg1"/>
                </a:solidFill>
              </a:rPr>
              <a:t>', 'image/gif'];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if (!</a:t>
            </a:r>
            <a:r>
              <a:rPr lang="en-US" dirty="0" err="1">
                <a:solidFill>
                  <a:schemeClr val="bg1"/>
                </a:solidFill>
              </a:rPr>
              <a:t>in_array</a:t>
            </a:r>
            <a:r>
              <a:rPr lang="en-US" dirty="0">
                <a:solidFill>
                  <a:schemeClr val="bg1"/>
                </a:solidFill>
              </a:rPr>
              <a:t>($</a:t>
            </a:r>
            <a:r>
              <a:rPr lang="en-US" dirty="0" err="1">
                <a:solidFill>
                  <a:schemeClr val="bg1"/>
                </a:solidFill>
              </a:rPr>
              <a:t>file_type</a:t>
            </a:r>
            <a:r>
              <a:rPr lang="en-US" dirty="0">
                <a:solidFill>
                  <a:schemeClr val="bg1"/>
                </a:solidFill>
              </a:rPr>
              <a:t>, $</a:t>
            </a:r>
            <a:r>
              <a:rPr lang="en-US" dirty="0" err="1">
                <a:solidFill>
                  <a:schemeClr val="bg1"/>
                </a:solidFill>
              </a:rPr>
              <a:t>allowed_types</a:t>
            </a:r>
            <a:r>
              <a:rPr lang="en-US" dirty="0">
                <a:solidFill>
                  <a:schemeClr val="bg1"/>
                </a:solidFill>
              </a:rPr>
              <a:t>)) {</a:t>
            </a:r>
          </a:p>
          <a:p>
            <a:r>
              <a:rPr lang="en-US" dirty="0">
                <a:solidFill>
                  <a:schemeClr val="bg1"/>
                </a:solidFill>
              </a:rPr>
              <a:t>        die("</a:t>
            </a:r>
            <a:r>
              <a:rPr lang="fa-IR" dirty="0">
                <a:solidFill>
                  <a:schemeClr val="bg1"/>
                </a:solidFill>
              </a:rPr>
              <a:t>فرمت فایل غیرمجاز است. فقط </a:t>
            </a:r>
            <a:r>
              <a:rPr lang="en-US" dirty="0">
                <a:solidFill>
                  <a:schemeClr val="bg1"/>
                </a:solidFill>
              </a:rPr>
              <a:t>JPEG، PNG </a:t>
            </a:r>
            <a:r>
              <a:rPr lang="fa-IR" dirty="0">
                <a:solidFill>
                  <a:schemeClr val="bg1"/>
                </a:solidFill>
              </a:rPr>
              <a:t>و </a:t>
            </a:r>
            <a:r>
              <a:rPr lang="en-US" dirty="0">
                <a:solidFill>
                  <a:schemeClr val="bg1"/>
                </a:solidFill>
              </a:rPr>
              <a:t>GIF </a:t>
            </a:r>
            <a:r>
              <a:rPr lang="fa-IR" dirty="0">
                <a:solidFill>
                  <a:schemeClr val="bg1"/>
                </a:solidFill>
              </a:rPr>
              <a:t>مجاز هستند.");</a:t>
            </a:r>
          </a:p>
          <a:p>
            <a:r>
              <a:rPr lang="fa-IR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}</a:t>
            </a:r>
            <a:endParaRPr lang="fa-IR" dirty="0">
              <a:solidFill>
                <a:schemeClr val="bg1"/>
              </a:solidFill>
            </a:endParaRPr>
          </a:p>
          <a:p>
            <a:endParaRPr lang="fa-IR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Echo “successful upload”;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  <a:endParaRPr lang="fa-IR" dirty="0">
              <a:solidFill>
                <a:schemeClr val="bg1"/>
              </a:solidFill>
            </a:endParaRPr>
          </a:p>
          <a:p>
            <a:r>
              <a:rPr lang="fa-IR" dirty="0">
                <a:solidFill>
                  <a:schemeClr val="bg1"/>
                </a:solidFill>
              </a:rPr>
              <a:t>?&gt;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E6108-9307-D285-FCB4-43884C083F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39" r="25876"/>
          <a:stretch/>
        </p:blipFill>
        <p:spPr>
          <a:xfrm>
            <a:off x="9322072" y="1424494"/>
            <a:ext cx="5130254" cy="593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7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1117</Words>
  <Application>Microsoft Office PowerPoint</Application>
  <PresentationFormat>Custom</PresentationFormat>
  <Paragraphs>123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Barlow</vt:lpstr>
      <vt:lpstr>Arial</vt:lpstr>
      <vt:lpstr>Spline Sans Bold</vt:lpstr>
      <vt:lpstr>iransansxv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mohammadmonsterhp@gmail.com</cp:lastModifiedBy>
  <cp:revision>6</cp:revision>
  <dcterms:created xsi:type="dcterms:W3CDTF">2024-10-27T05:21:49Z</dcterms:created>
  <dcterms:modified xsi:type="dcterms:W3CDTF">2024-10-27T07:39:34Z</dcterms:modified>
</cp:coreProperties>
</file>